
<file path=[Content_Types].xml><?xml version="1.0" encoding="utf-8"?>
<Types xmlns="http://schemas.openxmlformats.org/package/2006/content-types">
  <Default Extension="png" ContentType="image/png"/>
  <Default Extension="jpeg" ContentType="image/jpeg"/>
  <Default Extension="jpg&amp;ehk=JzAFOnxn2nJwToC1K90YUQ&amp;pid=OfficeInsert" ContentType="image/jpeg"/>
  <Default Extension="jpg&amp;ehk=rXzWCde1E6ooq7une3VJww&amp;pid=OfficeInsert" ContentType="image/jpeg"/>
  <Default Extension="rels" ContentType="application/vnd.openxmlformats-package.relationships+xml"/>
  <Default Extension="xml" ContentType="application/xml"/>
  <Default Extension="png&amp;ehk=LBhj65dZmBNEcyJILPJT1g&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3186" autoAdjust="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10E01-6D98-4A38-A17D-962FA07CF16B}" type="datetimeFigureOut">
              <a:rPr lang="en-US" smtClean="0"/>
              <a:t>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7391F-2036-4E90-B2C9-22EC716C73E8}" type="slidenum">
              <a:rPr lang="en-US" smtClean="0"/>
              <a:t>‹#›</a:t>
            </a:fld>
            <a:endParaRPr lang="en-US"/>
          </a:p>
        </p:txBody>
      </p:sp>
    </p:spTree>
    <p:extLst>
      <p:ext uri="{BB962C8B-B14F-4D97-AF65-F5344CB8AC3E}">
        <p14:creationId xmlns:p14="http://schemas.microsoft.com/office/powerpoint/2010/main" val="424056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welcome back to class for week 3. Let’s review how your homework assignment. Though it was optional, I hope many of you took advantage of the opportunity to try the body scan in your daily life. </a:t>
            </a:r>
          </a:p>
          <a:p>
            <a:endParaRPr lang="en-US" dirty="0"/>
          </a:p>
          <a:p>
            <a:r>
              <a:rPr lang="en-US" dirty="0"/>
              <a:t>Spend 15 minutes in class discussion using the three questions on this slide.</a:t>
            </a:r>
          </a:p>
          <a:p>
            <a:r>
              <a:rPr lang="en-US" dirty="0"/>
              <a:t>Use the white board to write down important items shared by class members.</a:t>
            </a:r>
          </a:p>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2</a:t>
            </a:fld>
            <a:endParaRPr lang="en-US"/>
          </a:p>
        </p:txBody>
      </p:sp>
    </p:spTree>
    <p:extLst>
      <p:ext uri="{BB962C8B-B14F-4D97-AF65-F5344CB8AC3E}">
        <p14:creationId xmlns:p14="http://schemas.microsoft.com/office/powerpoint/2010/main" val="188246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the class to follow the instructions on the slide. Emphasize the importance of journal writing after such experiences. Give the class 5 minutes to write in their journals. </a:t>
            </a:r>
          </a:p>
          <a:p>
            <a:endParaRPr lang="en-US" dirty="0"/>
          </a:p>
          <a:p>
            <a:r>
              <a:rPr lang="en-US" dirty="0"/>
              <a:t>Now that we have finished writing in our journals, who wants to share what they wrote? </a:t>
            </a:r>
          </a:p>
          <a:p>
            <a:r>
              <a:rPr lang="en-US" dirty="0"/>
              <a:t>(Spend about five minutes in class discussion).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47391F-2036-4E90-B2C9-22EC716C7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5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Interpersonal mindfulness is a wide topic that covers how to be mindful in our communications and relations with others. We won’t have time in this class to cover this topic in depth, but I want to at least share with you the six qualities involved in interpersonal mindfulness. Once you have learned and applied these six qualities, you will be more mindful in your interpersonal communications, and your relationships with others will greatly improve almost immediately </a:t>
            </a:r>
            <a:r>
              <a:rPr lang="en-US" sz="1200" kern="1200" dirty="0">
                <a:solidFill>
                  <a:schemeClr val="tx1"/>
                </a:solidFill>
                <a:effectLst/>
                <a:latin typeface="+mn-lt"/>
                <a:ea typeface="+mn-ea"/>
                <a:cs typeface="+mn-cs"/>
              </a:rPr>
              <a:t>(Stahl &amp; Goldstein, 2010).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 about 10 minutes reviewing the list of qualities on this slide. </a:t>
            </a:r>
          </a:p>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12</a:t>
            </a:fld>
            <a:endParaRPr lang="en-US"/>
          </a:p>
        </p:txBody>
      </p:sp>
    </p:spTree>
    <p:extLst>
      <p:ext uri="{BB962C8B-B14F-4D97-AF65-F5344CB8AC3E}">
        <p14:creationId xmlns:p14="http://schemas.microsoft.com/office/powerpoint/2010/main" val="343553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is full of resources on the topic of mindfulness. Here are four that will be of value to you and your family. Please write these down in your journal.</a:t>
            </a:r>
          </a:p>
        </p:txBody>
      </p:sp>
      <p:sp>
        <p:nvSpPr>
          <p:cNvPr id="4" name="Slide Number Placeholder 3"/>
          <p:cNvSpPr>
            <a:spLocks noGrp="1"/>
          </p:cNvSpPr>
          <p:nvPr>
            <p:ph type="sldNum" sz="quarter" idx="10"/>
          </p:nvPr>
        </p:nvSpPr>
        <p:spPr/>
        <p:txBody>
          <a:bodyPr/>
          <a:lstStyle/>
          <a:p>
            <a:fld id="{7747391F-2036-4E90-B2C9-22EC716C73E8}" type="slidenum">
              <a:rPr lang="en-US" smtClean="0"/>
              <a:t>13</a:t>
            </a:fld>
            <a:endParaRPr lang="en-US"/>
          </a:p>
        </p:txBody>
      </p:sp>
    </p:spTree>
    <p:extLst>
      <p:ext uri="{BB962C8B-B14F-4D97-AF65-F5344CB8AC3E}">
        <p14:creationId xmlns:p14="http://schemas.microsoft.com/office/powerpoint/2010/main" val="203531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come to the end of our class, I want to quickly review all the major concepts that we covered in this three week course. (Read through the list, and emphasize the concepts the class found most interesting). </a:t>
            </a:r>
            <a:r>
              <a:rPr lang="en-US" sz="1200" kern="1200" dirty="0">
                <a:solidFill>
                  <a:schemeClr val="tx1"/>
                </a:solidFill>
                <a:effectLst/>
                <a:latin typeface="+mn-lt"/>
                <a:ea typeface="+mn-ea"/>
                <a:cs typeface="+mn-cs"/>
              </a:rPr>
              <a:t>(Stahl &amp; Goldstein, 2010)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concepts taught in this course will greatly assist on your own path to health and well-being. Stress, anxiety, fear, pain, and sickness is going to be part of our existence on this earth. But we don’t have to suffer the negative effects of those conditions. Being mindful and practicing meditations as taught in this class will help keep you well. “</a:t>
            </a:r>
            <a:r>
              <a:rPr lang="en-US" sz="1200" b="0" i="0" kern="1200" dirty="0">
                <a:solidFill>
                  <a:schemeClr val="tx1"/>
                </a:solidFill>
                <a:effectLst/>
                <a:latin typeface="+mn-lt"/>
                <a:ea typeface="+mn-ea"/>
                <a:cs typeface="+mn-cs"/>
              </a:rPr>
              <a:t>The research suggests that mindfulness has the potential to help people who seek a variety of goals, including regulation of stress and help dealing with physical pain and symptoms of chronic disease, as well as increasing effectiveness at work or school and in relationships” </a:t>
            </a:r>
            <a:r>
              <a:rPr lang="en-US" sz="1200" kern="1200" dirty="0">
                <a:solidFill>
                  <a:schemeClr val="tx1"/>
                </a:solidFill>
                <a:effectLst/>
                <a:latin typeface="+mn-lt"/>
                <a:ea typeface="+mn-ea"/>
                <a:cs typeface="+mn-cs"/>
              </a:rPr>
              <a:t>(University of Minnesota,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attending this class. I wish each of you good health. </a:t>
            </a:r>
          </a:p>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14</a:t>
            </a:fld>
            <a:endParaRPr lang="en-US"/>
          </a:p>
        </p:txBody>
      </p:sp>
    </p:spTree>
    <p:extLst>
      <p:ext uri="{BB962C8B-B14F-4D97-AF65-F5344CB8AC3E}">
        <p14:creationId xmlns:p14="http://schemas.microsoft.com/office/powerpoint/2010/main" val="420248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15</a:t>
            </a:fld>
            <a:endParaRPr lang="en-US"/>
          </a:p>
        </p:txBody>
      </p:sp>
    </p:spTree>
    <p:extLst>
      <p:ext uri="{BB962C8B-B14F-4D97-AF65-F5344CB8AC3E}">
        <p14:creationId xmlns:p14="http://schemas.microsoft.com/office/powerpoint/2010/main" val="159768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 truly hope you have enjoyed the first two classes of this course. Today will be our concluding class. We will start with a warm-up exercise and journal activity. Then we are going to watch a fun TED talk that puts all that we have learned so far about mindfulness into a better perspective. Then, we will learn about using meditations to reduce and manage the stress and anxiety well deal with in our daily lives. Next, we discuss the concept of loving-kindness meditation, followed by interpersonal mindfulness. At the end of our class, we will bring all the concepts together into a summary. I have a slide that will provide you resources to further your study on mindfulness. I will conclude our class with passing out the last handout and homework assignment. So let’s get started. </a:t>
            </a:r>
          </a:p>
        </p:txBody>
      </p:sp>
      <p:sp>
        <p:nvSpPr>
          <p:cNvPr id="4" name="Slide Number Placeholder 3"/>
          <p:cNvSpPr>
            <a:spLocks noGrp="1"/>
          </p:cNvSpPr>
          <p:nvPr>
            <p:ph type="sldNum" sz="quarter" idx="10"/>
          </p:nvPr>
        </p:nvSpPr>
        <p:spPr/>
        <p:txBody>
          <a:bodyPr/>
          <a:lstStyle/>
          <a:p>
            <a:fld id="{7747391F-2036-4E90-B2C9-22EC716C73E8}" type="slidenum">
              <a:rPr lang="en-US" smtClean="0"/>
              <a:t>3</a:t>
            </a:fld>
            <a:endParaRPr lang="en-US"/>
          </a:p>
        </p:txBody>
      </p:sp>
    </p:spTree>
    <p:extLst>
      <p:ext uri="{BB962C8B-B14F-4D97-AF65-F5344CB8AC3E}">
        <p14:creationId xmlns:p14="http://schemas.microsoft.com/office/powerpoint/2010/main" val="175929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get into a comfortable position for this war-up exercise, sitting in your chair, on the floor, or on your cushion. When everyone is ready, we will begin.</a:t>
            </a:r>
          </a:p>
          <a:p>
            <a:endParaRPr lang="en-US" dirty="0"/>
          </a:p>
          <a:p>
            <a:r>
              <a:rPr lang="en-US" dirty="0"/>
              <a:t>https://www.youtube.com/watch?v=zoCfRlKg3nM </a:t>
            </a:r>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4</a:t>
            </a:fld>
            <a:endParaRPr lang="en-US"/>
          </a:p>
        </p:txBody>
      </p:sp>
    </p:spTree>
    <p:extLst>
      <p:ext uri="{BB962C8B-B14F-4D97-AF65-F5344CB8AC3E}">
        <p14:creationId xmlns:p14="http://schemas.microsoft.com/office/powerpoint/2010/main" val="137886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Wasn’t that a wonderful exercise? I hope you feel your sense of stress and anxiety beginning to diminish. Let’s take a few minutes to complete a journal activity. Just as a reminder, these journal activities are meant to deepen your experience with mindfulness meditation. Let your thoughts and feelings flow, and write down what comes to mind, without judgement. </a:t>
            </a:r>
          </a:p>
          <a:p>
            <a:endParaRPr lang="en-US" dirty="0"/>
          </a:p>
          <a:p>
            <a:r>
              <a:rPr lang="en-US" dirty="0"/>
              <a:t>Now that we have finished writing in our journals, who wants to share what they wrote? </a:t>
            </a:r>
          </a:p>
          <a:p>
            <a:r>
              <a:rPr lang="en-US" dirty="0"/>
              <a:t>(Spend about five minutes in class discussion).</a:t>
            </a:r>
          </a:p>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5</a:t>
            </a:fld>
            <a:endParaRPr lang="en-US"/>
          </a:p>
        </p:txBody>
      </p:sp>
    </p:spTree>
    <p:extLst>
      <p:ext uri="{BB962C8B-B14F-4D97-AF65-F5344CB8AC3E}">
        <p14:creationId xmlns:p14="http://schemas.microsoft.com/office/powerpoint/2010/main" val="141120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a:t>
            </a:r>
            <a:r>
              <a:rPr lang="en-US" dirty="0" err="1"/>
              <a:t>Puddicombe</a:t>
            </a:r>
            <a:r>
              <a:rPr lang="en-US" dirty="0"/>
              <a:t> provides an interesting and FUN perspective on mindfulness and why it is important to our health and wellbeing. This TED talk is meant to help reinforce the principles we have learned thus far. Please be attentive and take notes if you feel the need. He will present some great information that you will want to remember. </a:t>
            </a:r>
          </a:p>
          <a:p>
            <a:endParaRPr lang="en-US" dirty="0"/>
          </a:p>
          <a:p>
            <a:r>
              <a:rPr lang="en-US" dirty="0"/>
              <a:t>Click on the link to go to the TED website. Video will run about 10 minutes.</a:t>
            </a:r>
          </a:p>
          <a:p>
            <a:r>
              <a:rPr lang="en-US" dirty="0"/>
              <a:t>After the video, take about 5 minutes to reflect with class on what they learned. </a:t>
            </a:r>
          </a:p>
          <a:p>
            <a:endParaRPr lang="en-US" dirty="0"/>
          </a:p>
          <a:p>
            <a:r>
              <a:rPr lang="en-US" dirty="0"/>
              <a:t>https://www.ted.com/talks/andy_puddicombe_all_it_takes_is_10_mindful_minutes#t-543536 </a:t>
            </a:r>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6</a:t>
            </a:fld>
            <a:endParaRPr lang="en-US"/>
          </a:p>
        </p:txBody>
      </p:sp>
    </p:spTree>
    <p:extLst>
      <p:ext uri="{BB962C8B-B14F-4D97-AF65-F5344CB8AC3E}">
        <p14:creationId xmlns:p14="http://schemas.microsoft.com/office/powerpoint/2010/main" val="124849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Mindful self-inquiry is a powerful way to face your fears, stresses, and anxieties, to uncover what causes all the trouble and worry in your life. This is a practice of self-reflection. The key to this practice is to let your feelings BE as they are, without judgement. Just be aware </a:t>
            </a:r>
            <a:r>
              <a:rPr lang="en-US" sz="1200" kern="1200" dirty="0">
                <a:solidFill>
                  <a:schemeClr val="tx1"/>
                </a:solidFill>
                <a:effectLst/>
                <a:latin typeface="+mn-lt"/>
                <a:ea typeface="+mn-ea"/>
                <a:cs typeface="+mn-cs"/>
              </a:rPr>
              <a:t>(Stahl &amp; Goldstein, 2010)</a:t>
            </a:r>
            <a:r>
              <a:rPr lang="en-US" dirty="0"/>
              <a:t>. </a:t>
            </a:r>
          </a:p>
          <a:p>
            <a:endParaRPr lang="en-US" dirty="0"/>
          </a:p>
          <a:p>
            <a:r>
              <a:rPr lang="en-US" dirty="0"/>
              <a:t>Spend out five minutes on this slide.</a:t>
            </a:r>
          </a:p>
        </p:txBody>
      </p:sp>
      <p:sp>
        <p:nvSpPr>
          <p:cNvPr id="4" name="Slide Number Placeholder 3"/>
          <p:cNvSpPr>
            <a:spLocks noGrp="1"/>
          </p:cNvSpPr>
          <p:nvPr>
            <p:ph type="sldNum" sz="quarter" idx="10"/>
          </p:nvPr>
        </p:nvSpPr>
        <p:spPr/>
        <p:txBody>
          <a:bodyPr/>
          <a:lstStyle/>
          <a:p>
            <a:fld id="{7747391F-2036-4E90-B2C9-22EC716C73E8}" type="slidenum">
              <a:rPr lang="en-US" smtClean="0"/>
              <a:t>7</a:t>
            </a:fld>
            <a:endParaRPr lang="en-US"/>
          </a:p>
        </p:txBody>
      </p:sp>
    </p:spTree>
    <p:extLst>
      <p:ext uri="{BB962C8B-B14F-4D97-AF65-F5344CB8AC3E}">
        <p14:creationId xmlns:p14="http://schemas.microsoft.com/office/powerpoint/2010/main" val="198701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won’t need an umbrella for this topic. RAIN is an acronym for a concept or informal practice of self-inquiry. This informal practice will help you dive deeper into the triggers of your emotions and thoughts. This practice will help you feel the freedom to look at situations with different eyes and choose a different response, other than the one we usually resort to or what the voice in our head tells us </a:t>
            </a:r>
            <a:r>
              <a:rPr lang="en-US" sz="1200" kern="1200" dirty="0">
                <a:solidFill>
                  <a:schemeClr val="tx1"/>
                </a:solidFill>
                <a:effectLst/>
                <a:latin typeface="+mn-lt"/>
                <a:ea typeface="+mn-ea"/>
                <a:cs typeface="+mn-cs"/>
              </a:rPr>
              <a:t>(Stahl &amp; Goldstein, 2010). </a:t>
            </a:r>
          </a:p>
        </p:txBody>
      </p:sp>
      <p:sp>
        <p:nvSpPr>
          <p:cNvPr id="4" name="Slide Number Placeholder 3"/>
          <p:cNvSpPr>
            <a:spLocks noGrp="1"/>
          </p:cNvSpPr>
          <p:nvPr>
            <p:ph type="sldNum" sz="quarter" idx="10"/>
          </p:nvPr>
        </p:nvSpPr>
        <p:spPr/>
        <p:txBody>
          <a:bodyPr/>
          <a:lstStyle/>
          <a:p>
            <a:fld id="{7747391F-2036-4E90-B2C9-22EC716C73E8}" type="slidenum">
              <a:rPr lang="en-US" smtClean="0"/>
              <a:t>8</a:t>
            </a:fld>
            <a:endParaRPr lang="en-US"/>
          </a:p>
        </p:txBody>
      </p:sp>
    </p:spTree>
    <p:extLst>
      <p:ext uri="{BB962C8B-B14F-4D97-AF65-F5344CB8AC3E}">
        <p14:creationId xmlns:p14="http://schemas.microsoft.com/office/powerpoint/2010/main" val="425089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move now to a meditation called loving-kindness. Before we can learn the meditation portion, we need to first understand the term loving-kindness. Loving-kindness is the elixir for the fearful and overwhelmed heart. It will greatly enhance your ability to work with stress, anxiety, fear, illness, and pain. Loving-kindness can be defined as benevolent goodwill or altruistic love. Experiencing this can help to dissolve the ego, greed, jealousy, hatred, and so much more. When we express loving-kindness to others, we shine it on everyone; just as the sun, moon, and stars shine their light on all mankind. Loving-kindness needs to be directed at yourself first, then you can direct it at others around you </a:t>
            </a:r>
            <a:r>
              <a:rPr lang="en-US" sz="1200" kern="1200" dirty="0">
                <a:solidFill>
                  <a:schemeClr val="tx1"/>
                </a:solidFill>
                <a:effectLst/>
                <a:latin typeface="+mn-lt"/>
                <a:ea typeface="+mn-ea"/>
                <a:cs typeface="+mn-cs"/>
              </a:rPr>
              <a:t>(Stahl &amp; Goldstein, 2010).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this description, how do you think loving-kindness can help you in your life? Let the class share their answers and ideas for about three minutes. </a:t>
            </a:r>
          </a:p>
          <a:p>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9</a:t>
            </a:fld>
            <a:endParaRPr lang="en-US"/>
          </a:p>
        </p:txBody>
      </p:sp>
    </p:spTree>
    <p:extLst>
      <p:ext uri="{BB962C8B-B14F-4D97-AF65-F5344CB8AC3E}">
        <p14:creationId xmlns:p14="http://schemas.microsoft.com/office/powerpoint/2010/main" val="80958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these principles into practice by trying a 20 minute loving-kindness meditation. This will be a very fulfilling experience, so get into your preferred comfortable position. </a:t>
            </a:r>
          </a:p>
          <a:p>
            <a:endParaRPr lang="en-US" dirty="0"/>
          </a:p>
          <a:p>
            <a:r>
              <a:rPr lang="en-US" dirty="0"/>
              <a:t>https://www.youtube.com/watch?v=d4q5Cd-DsLI </a:t>
            </a:r>
            <a:endParaRPr lang="en-US" dirty="0"/>
          </a:p>
        </p:txBody>
      </p:sp>
      <p:sp>
        <p:nvSpPr>
          <p:cNvPr id="4" name="Slide Number Placeholder 3"/>
          <p:cNvSpPr>
            <a:spLocks noGrp="1"/>
          </p:cNvSpPr>
          <p:nvPr>
            <p:ph type="sldNum" sz="quarter" idx="10"/>
          </p:nvPr>
        </p:nvSpPr>
        <p:spPr/>
        <p:txBody>
          <a:bodyPr/>
          <a:lstStyle/>
          <a:p>
            <a:fld id="{7747391F-2036-4E90-B2C9-22EC716C73E8}" type="slidenum">
              <a:rPr lang="en-US" smtClean="0"/>
              <a:t>10</a:t>
            </a:fld>
            <a:endParaRPr lang="en-US"/>
          </a:p>
        </p:txBody>
      </p:sp>
    </p:spTree>
    <p:extLst>
      <p:ext uri="{BB962C8B-B14F-4D97-AF65-F5344CB8AC3E}">
        <p14:creationId xmlns:p14="http://schemas.microsoft.com/office/powerpoint/2010/main" val="31734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2/4/2017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d4q5Cd-DsLI"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amp;ehk=JzAFOnxn2nJwToC1K90YUQ&amp;pid=OfficeInsert"/><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topbreathethink.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alm.com/" TargetMode="External"/><Relationship Id="rId5" Type="http://schemas.openxmlformats.org/officeDocument/2006/relationships/hyperlink" Target="http://mindfulnessexercises.com/" TargetMode="External"/><Relationship Id="rId4" Type="http://schemas.openxmlformats.org/officeDocument/2006/relationships/hyperlink" Target="https://www.takingcharge.csh.umn.edu/explore-healing-practices/mindfuln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amp;ehk=LBhj65dZmBNEcyJILPJT1g&amp;pid=OfficeInsert"/></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zoCfRlKg3n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amp;ehk=JzAFOnxn2nJwToC1K90YUQ&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ted.com/talks/andy_puddicombe_all_it_takes_is_10_mindful_minutes#t-54353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amp;ehk=rXzWCde1E6ooq7une3VJww&amp;pid=OfficeInser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Mindfulness-based stress reduction</a:t>
            </a:r>
          </a:p>
        </p:txBody>
      </p:sp>
      <p:sp>
        <p:nvSpPr>
          <p:cNvPr id="3" name="Subtitle 2"/>
          <p:cNvSpPr>
            <a:spLocks noGrp="1"/>
          </p:cNvSpPr>
          <p:nvPr>
            <p:ph type="subTitle" idx="1"/>
          </p:nvPr>
        </p:nvSpPr>
        <p:spPr/>
        <p:txBody>
          <a:bodyPr>
            <a:normAutofit/>
          </a:bodyPr>
          <a:lstStyle/>
          <a:p>
            <a:r>
              <a:rPr lang="en-US" sz="2800" dirty="0"/>
              <a:t>Week 3</a:t>
            </a:r>
          </a:p>
        </p:txBody>
      </p:sp>
    </p:spTree>
    <p:extLst>
      <p:ext uri="{BB962C8B-B14F-4D97-AF65-F5344CB8AC3E}">
        <p14:creationId xmlns:p14="http://schemas.microsoft.com/office/powerpoint/2010/main" val="76312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99198"/>
          </a:xfrm>
        </p:spPr>
        <p:txBody>
          <a:bodyPr/>
          <a:lstStyle/>
          <a:p>
            <a:r>
              <a:rPr lang="en-US" dirty="0"/>
              <a:t>Loving-kindness meditation</a:t>
            </a:r>
          </a:p>
        </p:txBody>
      </p:sp>
      <p:pic>
        <p:nvPicPr>
          <p:cNvPr id="4" name="d4q5Cd-DsLI">
            <a:hlinkClick r:id="" action="ppaction://media"/>
          </p:cNvPr>
          <p:cNvPicPr>
            <a:picLocks noRot="1" noChangeAspect="1"/>
          </p:cNvPicPr>
          <p:nvPr>
            <a:videoFile r:link="rId1"/>
          </p:nvPr>
        </p:nvPicPr>
        <p:blipFill>
          <a:blip r:embed="rId4"/>
          <a:stretch>
            <a:fillRect/>
          </a:stretch>
        </p:blipFill>
        <p:spPr>
          <a:xfrm>
            <a:off x="2917072" y="1677186"/>
            <a:ext cx="6357856" cy="4768392"/>
          </a:xfrm>
          <a:prstGeom prst="rect">
            <a:avLst/>
          </a:prstGeom>
        </p:spPr>
      </p:pic>
    </p:spTree>
    <p:extLst>
      <p:ext uri="{BB962C8B-B14F-4D97-AF65-F5344CB8AC3E}">
        <p14:creationId xmlns:p14="http://schemas.microsoft.com/office/powerpoint/2010/main" val="3987579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journal&lt;/strong&gt; writing on the train | Flickr - Photo Sharing!"/>
          <p:cNvPicPr>
            <a:picLocks noChangeAspect="1"/>
          </p:cNvPicPr>
          <p:nvPr/>
        </p:nvPicPr>
        <p:blipFill rotWithShape="1">
          <a:blip r:embed="rId3"/>
          <a:srcRect b="15730"/>
          <a:stretch/>
        </p:blipFill>
        <p:spPr>
          <a:xfrm>
            <a:off x="20" y="10"/>
            <a:ext cx="12191980" cy="6857990"/>
          </a:xfrm>
          <a:prstGeom prst="rect">
            <a:avLst/>
          </a:prstGeom>
        </p:spPr>
      </p:pic>
      <p:pic>
        <p:nvPicPr>
          <p:cNvPr id="6" name="Picture 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1307482" y="950976"/>
            <a:ext cx="9499092" cy="1263718"/>
          </a:xfrm>
        </p:spPr>
        <p:txBody>
          <a:bodyPr>
            <a:normAutofit/>
          </a:bodyPr>
          <a:lstStyle/>
          <a:p>
            <a:r>
              <a:rPr lang="en-US">
                <a:solidFill>
                  <a:srgbClr val="FFFFFF"/>
                </a:solidFill>
              </a:rPr>
              <a:t>Journal Activity</a:t>
            </a:r>
          </a:p>
        </p:txBody>
      </p:sp>
      <p:sp>
        <p:nvSpPr>
          <p:cNvPr id="3" name="Content Placeholder 2"/>
          <p:cNvSpPr>
            <a:spLocks noGrp="1"/>
          </p:cNvSpPr>
          <p:nvPr>
            <p:ph sz="quarter" idx="13"/>
          </p:nvPr>
        </p:nvSpPr>
        <p:spPr>
          <a:xfrm>
            <a:off x="1383682" y="2367093"/>
            <a:ext cx="9346692" cy="3090732"/>
          </a:xfrm>
        </p:spPr>
        <p:txBody>
          <a:bodyPr>
            <a:normAutofit/>
          </a:bodyPr>
          <a:lstStyle/>
          <a:p>
            <a:r>
              <a:rPr lang="en-US" sz="2800" cap="none" dirty="0">
                <a:solidFill>
                  <a:srgbClr val="FFFFFF"/>
                </a:solidFill>
              </a:rPr>
              <a:t>Spend out 5 minutes writing in your notebook or journal about whatever comes to mind as you reflect on this loving-kindness experience. </a:t>
            </a:r>
          </a:p>
          <a:p>
            <a:r>
              <a:rPr lang="en-US" sz="2800" cap="none" dirty="0">
                <a:solidFill>
                  <a:srgbClr val="FFFFFF"/>
                </a:solidFill>
              </a:rPr>
              <a:t>What effect did this mindfulness meditation have on you?</a:t>
            </a:r>
          </a:p>
          <a:p>
            <a:r>
              <a:rPr lang="en-US" sz="2800" cap="none" dirty="0">
                <a:solidFill>
                  <a:srgbClr val="FFFFFF"/>
                </a:solidFill>
              </a:rPr>
              <a:t>How does it inspire you?</a:t>
            </a:r>
          </a:p>
          <a:p>
            <a:pPr marL="0" indent="0">
              <a:buNone/>
            </a:pPr>
            <a:endParaRPr lang="en-US" dirty="0">
              <a:solidFill>
                <a:srgbClr val="FFFFFF"/>
              </a:solidFill>
            </a:endParaRPr>
          </a:p>
        </p:txBody>
      </p:sp>
    </p:spTree>
    <p:extLst>
      <p:ext uri="{BB962C8B-B14F-4D97-AF65-F5344CB8AC3E}">
        <p14:creationId xmlns:p14="http://schemas.microsoft.com/office/powerpoint/2010/main" val="735902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29137"/>
          </a:xfrm>
        </p:spPr>
        <p:txBody>
          <a:bodyPr/>
          <a:lstStyle/>
          <a:p>
            <a:r>
              <a:rPr lang="en-US" dirty="0"/>
              <a:t>Interpersonal mindfulness</a:t>
            </a:r>
          </a:p>
        </p:txBody>
      </p:sp>
      <p:sp>
        <p:nvSpPr>
          <p:cNvPr id="3" name="Content Placeholder 2"/>
          <p:cNvSpPr>
            <a:spLocks noGrp="1"/>
          </p:cNvSpPr>
          <p:nvPr>
            <p:ph sz="quarter" idx="13"/>
          </p:nvPr>
        </p:nvSpPr>
        <p:spPr>
          <a:xfrm>
            <a:off x="913774" y="1932496"/>
            <a:ext cx="10363826" cy="3858704"/>
          </a:xfrm>
        </p:spPr>
        <p:txBody>
          <a:bodyPr>
            <a:normAutofit fontScale="92500" lnSpcReduction="10000"/>
          </a:bodyPr>
          <a:lstStyle/>
          <a:p>
            <a:r>
              <a:rPr lang="en-US" sz="2400" cap="none" dirty="0"/>
              <a:t>Openness – being open to another person’s perception and ideas. See your relationship with a person with new eyes and a fresh understanding.</a:t>
            </a:r>
          </a:p>
          <a:p>
            <a:r>
              <a:rPr lang="en-US" sz="2400" cap="none" dirty="0"/>
              <a:t>Empathy – identifying with another person’s feelings; metaphorically walking in their shoes.</a:t>
            </a:r>
          </a:p>
          <a:p>
            <a:r>
              <a:rPr lang="en-US" sz="2400" cap="none" dirty="0"/>
              <a:t>Compassion – to ease the suffering of another person.</a:t>
            </a:r>
          </a:p>
          <a:p>
            <a:r>
              <a:rPr lang="en-US" sz="2400" cap="none" dirty="0"/>
              <a:t>Loving-kindness – extending sincere well-wishes to others.</a:t>
            </a:r>
          </a:p>
          <a:p>
            <a:r>
              <a:rPr lang="en-US" sz="2400" cap="none" dirty="0"/>
              <a:t>Sympathetic joy – delight in the joy and happiness of others.</a:t>
            </a:r>
          </a:p>
          <a:p>
            <a:r>
              <a:rPr lang="en-US" sz="2400" cap="none" dirty="0"/>
              <a:t>Equanimity – the wisdom to understand the interconnectedness of all life. </a:t>
            </a:r>
          </a:p>
        </p:txBody>
      </p:sp>
    </p:spTree>
    <p:extLst>
      <p:ext uri="{BB962C8B-B14F-4D97-AF65-F5344CB8AC3E}">
        <p14:creationId xmlns:p14="http://schemas.microsoft.com/office/powerpoint/2010/main" val="335129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3"/>
          </p:nvPr>
        </p:nvSpPr>
        <p:spPr/>
        <p:txBody>
          <a:bodyPr>
            <a:normAutofit/>
          </a:bodyPr>
          <a:lstStyle/>
          <a:p>
            <a:r>
              <a:rPr lang="en-US" sz="2800" cap="none" dirty="0">
                <a:hlinkClick r:id="rId3"/>
              </a:rPr>
              <a:t>https://app.stopbreathethink.org/</a:t>
            </a:r>
            <a:endParaRPr lang="en-US" sz="2800" cap="none" dirty="0"/>
          </a:p>
          <a:p>
            <a:r>
              <a:rPr lang="en-US" sz="2800" cap="none" dirty="0">
                <a:hlinkClick r:id="rId4"/>
              </a:rPr>
              <a:t>https://www.takingcharge.csh.umn.edu/explore-healing-practices/mindfulness</a:t>
            </a:r>
            <a:r>
              <a:rPr lang="en-US" sz="2800" cap="none" dirty="0"/>
              <a:t> </a:t>
            </a:r>
          </a:p>
          <a:p>
            <a:r>
              <a:rPr lang="en-US" sz="2800" cap="none" dirty="0">
                <a:hlinkClick r:id="rId5"/>
              </a:rPr>
              <a:t>http://mindfulnessexercises.com/</a:t>
            </a:r>
            <a:r>
              <a:rPr lang="en-US" sz="2800" cap="none" dirty="0"/>
              <a:t> </a:t>
            </a:r>
          </a:p>
          <a:p>
            <a:r>
              <a:rPr lang="en-US" sz="2800" cap="none" dirty="0">
                <a:hlinkClick r:id="rId6"/>
              </a:rPr>
              <a:t>https://www.calm.com/</a:t>
            </a:r>
            <a:r>
              <a:rPr lang="en-US" sz="2800" cap="none" dirty="0"/>
              <a:t> </a:t>
            </a:r>
            <a:endParaRPr lang="en-US" sz="2800" cap="none" dirty="0"/>
          </a:p>
        </p:txBody>
      </p:sp>
    </p:spTree>
    <p:extLst>
      <p:ext uri="{BB962C8B-B14F-4D97-AF65-F5344CB8AC3E}">
        <p14:creationId xmlns:p14="http://schemas.microsoft.com/office/powerpoint/2010/main" val="178467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and video hosting by TinyPic"/>
          <p:cNvPicPr>
            <a:picLocks noChangeAspect="1"/>
          </p:cNvPicPr>
          <p:nvPr/>
        </p:nvPicPr>
        <p:blipFill>
          <a:blip r:embed="rId4"/>
          <a:stretch>
            <a:fillRect/>
          </a:stretch>
        </p:blipFill>
        <p:spPr>
          <a:xfrm>
            <a:off x="752604" y="618517"/>
            <a:ext cx="3777312" cy="559601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2"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282520" y="618518"/>
            <a:ext cx="5855416" cy="606968"/>
          </a:xfrm>
        </p:spPr>
        <p:txBody>
          <a:bodyPr>
            <a:normAutofit/>
          </a:bodyPr>
          <a:lstStyle/>
          <a:p>
            <a:r>
              <a:rPr lang="en-US" dirty="0"/>
              <a:t>Course summary</a:t>
            </a:r>
          </a:p>
        </p:txBody>
      </p:sp>
      <p:sp>
        <p:nvSpPr>
          <p:cNvPr id="3" name="Content Placeholder 2"/>
          <p:cNvSpPr>
            <a:spLocks noGrp="1"/>
          </p:cNvSpPr>
          <p:nvPr>
            <p:ph sz="quarter" idx="13"/>
          </p:nvPr>
        </p:nvSpPr>
        <p:spPr>
          <a:xfrm>
            <a:off x="5282520" y="1225486"/>
            <a:ext cx="5855415" cy="5269582"/>
          </a:xfrm>
        </p:spPr>
        <p:txBody>
          <a:bodyPr>
            <a:normAutofit lnSpcReduction="10000"/>
          </a:bodyPr>
          <a:lstStyle/>
          <a:p>
            <a:pPr>
              <a:lnSpc>
                <a:spcPct val="100000"/>
              </a:lnSpc>
            </a:pPr>
            <a:r>
              <a:rPr lang="en-US" sz="2800" cap="none" dirty="0"/>
              <a:t>What is mindfulness</a:t>
            </a:r>
          </a:p>
          <a:p>
            <a:pPr>
              <a:lnSpc>
                <a:spcPct val="100000"/>
              </a:lnSpc>
            </a:pPr>
            <a:r>
              <a:rPr lang="en-US" sz="2800" cap="none" dirty="0"/>
              <a:t>Mind-body connection with mindfulness</a:t>
            </a:r>
          </a:p>
          <a:p>
            <a:pPr>
              <a:lnSpc>
                <a:spcPct val="100000"/>
              </a:lnSpc>
            </a:pPr>
            <a:r>
              <a:rPr lang="en-US" sz="2800" cap="none" dirty="0"/>
              <a:t>Practicing mindfulness meditations</a:t>
            </a:r>
          </a:p>
          <a:p>
            <a:pPr>
              <a:lnSpc>
                <a:spcPct val="100000"/>
              </a:lnSpc>
            </a:pPr>
            <a:r>
              <a:rPr lang="en-US" sz="2800" cap="none" dirty="0"/>
              <a:t>Mindfulness and stress reduction</a:t>
            </a:r>
          </a:p>
          <a:p>
            <a:pPr>
              <a:lnSpc>
                <a:spcPct val="100000"/>
              </a:lnSpc>
            </a:pPr>
            <a:r>
              <a:rPr lang="en-US" sz="2800" cap="none" dirty="0"/>
              <a:t>The body scan</a:t>
            </a:r>
          </a:p>
          <a:p>
            <a:pPr>
              <a:lnSpc>
                <a:spcPct val="100000"/>
              </a:lnSpc>
            </a:pPr>
            <a:r>
              <a:rPr lang="en-US" sz="2800" cap="none" dirty="0"/>
              <a:t>Deepening mindfulness practices</a:t>
            </a:r>
          </a:p>
          <a:p>
            <a:pPr>
              <a:lnSpc>
                <a:spcPct val="100000"/>
              </a:lnSpc>
            </a:pPr>
            <a:r>
              <a:rPr lang="en-US" sz="2800" cap="none" dirty="0"/>
              <a:t>Meditation for stress and anxiety</a:t>
            </a:r>
          </a:p>
          <a:p>
            <a:pPr>
              <a:lnSpc>
                <a:spcPct val="100000"/>
              </a:lnSpc>
            </a:pPr>
            <a:r>
              <a:rPr lang="en-US" sz="2800" cap="none" dirty="0"/>
              <a:t>Loving-kindness meditation</a:t>
            </a:r>
          </a:p>
          <a:p>
            <a:pPr>
              <a:lnSpc>
                <a:spcPct val="100000"/>
              </a:lnSpc>
            </a:pPr>
            <a:r>
              <a:rPr lang="en-US" sz="2800" cap="none" dirty="0"/>
              <a:t>Interpersonal meditation</a:t>
            </a:r>
            <a:endParaRPr lang="en-US" sz="1900" cap="none" dirty="0"/>
          </a:p>
        </p:txBody>
      </p:sp>
    </p:spTree>
    <p:extLst>
      <p:ext uri="{BB962C8B-B14F-4D97-AF65-F5344CB8AC3E}">
        <p14:creationId xmlns:p14="http://schemas.microsoft.com/office/powerpoint/2010/main" val="42539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sz="quarter" idx="13"/>
          </p:nvPr>
        </p:nvSpPr>
        <p:spPr/>
        <p:txBody>
          <a:bodyPr/>
          <a:lstStyle/>
          <a:p>
            <a:r>
              <a:rPr lang="en-US" sz="2400" cap="none" dirty="0"/>
              <a:t>Stahl, B., &amp; Goldstein, E. (2010). </a:t>
            </a:r>
            <a:r>
              <a:rPr lang="en-US" sz="2400" i="1" cap="none" dirty="0"/>
              <a:t>A Mindfulness-Based Stress Reduction Workbook.</a:t>
            </a:r>
            <a:r>
              <a:rPr lang="en-US" sz="2400" cap="none" dirty="0"/>
              <a:t> Oakland, CA: New Harbinger Publications, Inc.</a:t>
            </a:r>
          </a:p>
          <a:p>
            <a:r>
              <a:rPr lang="en-US" sz="2400" cap="none" dirty="0"/>
              <a:t>University of Minnesota. (2016). </a:t>
            </a:r>
            <a:r>
              <a:rPr lang="en-US" sz="2400" i="1" cap="none" dirty="0"/>
              <a:t>What is mindfulness?</a:t>
            </a:r>
            <a:r>
              <a:rPr lang="en-US" sz="2400" cap="none" dirty="0"/>
              <a:t> Retrieved February 3, 2017, from University of Minnesota: https://www.takingcharge.csh.umn.edu/what-mindfulness#</a:t>
            </a:r>
          </a:p>
          <a:p>
            <a:endParaRPr lang="en-US" cap="none" dirty="0"/>
          </a:p>
        </p:txBody>
      </p:sp>
    </p:spTree>
    <p:extLst>
      <p:ext uri="{BB962C8B-B14F-4D97-AF65-F5344CB8AC3E}">
        <p14:creationId xmlns:p14="http://schemas.microsoft.com/office/powerpoint/2010/main" val="362557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ristine Hennessey: February 2014"/>
          <p:cNvPicPr>
            <a:picLocks noChangeAspect="1"/>
          </p:cNvPicPr>
          <p:nvPr/>
        </p:nvPicPr>
        <p:blipFill rotWithShape="1">
          <a:blip r:embed="rId4">
            <a:duotone>
              <a:schemeClr val="bg2">
                <a:shade val="45000"/>
                <a:satMod val="135000"/>
              </a:schemeClr>
              <a:prstClr val="white"/>
            </a:duotone>
            <a:alphaModFix amt="25000"/>
            <a:extLst/>
          </a:blip>
          <a:srcRect l="23556"/>
          <a:stretch/>
        </p:blipFill>
        <p:spPr>
          <a:xfrm>
            <a:off x="20" y="10"/>
            <a:ext cx="12191980" cy="6857990"/>
          </a:xfrm>
          <a:prstGeom prst="rect">
            <a:avLst/>
          </a:prstGeom>
        </p:spPr>
      </p:pic>
      <p:pic>
        <p:nvPicPr>
          <p:cNvPr id="1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p:spPr>
        <p:txBody>
          <a:bodyPr>
            <a:normAutofit/>
          </a:bodyPr>
          <a:lstStyle/>
          <a:p>
            <a:r>
              <a:rPr lang="en-US" dirty="0"/>
              <a:t>Welcome to class</a:t>
            </a:r>
          </a:p>
        </p:txBody>
      </p:sp>
      <p:sp>
        <p:nvSpPr>
          <p:cNvPr id="3" name="Content Placeholder 2"/>
          <p:cNvSpPr>
            <a:spLocks noGrp="1"/>
          </p:cNvSpPr>
          <p:nvPr>
            <p:ph sz="quarter" idx="13"/>
          </p:nvPr>
        </p:nvSpPr>
        <p:spPr>
          <a:xfrm>
            <a:off x="913774" y="2367092"/>
            <a:ext cx="10363826" cy="3424107"/>
          </a:xfrm>
        </p:spPr>
        <p:txBody>
          <a:bodyPr>
            <a:normAutofit/>
          </a:bodyPr>
          <a:lstStyle/>
          <a:p>
            <a:r>
              <a:rPr lang="en-US" sz="2800" cap="none" dirty="0"/>
              <a:t>Welcome back to class for week 3</a:t>
            </a:r>
          </a:p>
          <a:p>
            <a:r>
              <a:rPr lang="en-US" sz="2800" cap="none" dirty="0"/>
              <a:t>Review of homework assignment</a:t>
            </a:r>
          </a:p>
          <a:p>
            <a:pPr lvl="1"/>
            <a:r>
              <a:rPr lang="en-US" sz="2400" cap="none" dirty="0"/>
              <a:t>What worked, what didn’t work?</a:t>
            </a:r>
          </a:p>
          <a:p>
            <a:pPr lvl="1"/>
            <a:r>
              <a:rPr lang="en-US" sz="2400" cap="none" dirty="0"/>
              <a:t>How was your journaling?</a:t>
            </a:r>
          </a:p>
          <a:p>
            <a:pPr lvl="1"/>
            <a:r>
              <a:rPr lang="en-US" sz="2400" cap="none" dirty="0"/>
              <a:t>Anyone feel less stressed this week?</a:t>
            </a:r>
          </a:p>
          <a:p>
            <a:endParaRPr lang="en-US" dirty="0"/>
          </a:p>
        </p:txBody>
      </p:sp>
    </p:spTree>
    <p:extLst>
      <p:ext uri="{BB962C8B-B14F-4D97-AF65-F5344CB8AC3E}">
        <p14:creationId xmlns:p14="http://schemas.microsoft.com/office/powerpoint/2010/main" val="272142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3 Class overview</a:t>
            </a:r>
          </a:p>
        </p:txBody>
      </p:sp>
      <p:sp>
        <p:nvSpPr>
          <p:cNvPr id="3" name="Content Placeholder 2"/>
          <p:cNvSpPr>
            <a:spLocks noGrp="1"/>
          </p:cNvSpPr>
          <p:nvPr>
            <p:ph sz="quarter" idx="13"/>
          </p:nvPr>
        </p:nvSpPr>
        <p:spPr>
          <a:xfrm>
            <a:off x="913774" y="2367092"/>
            <a:ext cx="10363826" cy="3892306"/>
          </a:xfrm>
        </p:spPr>
        <p:txBody>
          <a:bodyPr>
            <a:normAutofit fontScale="92500" lnSpcReduction="20000"/>
          </a:bodyPr>
          <a:lstStyle/>
          <a:p>
            <a:r>
              <a:rPr lang="en-US" sz="2400" cap="none" dirty="0"/>
              <a:t>Short warm-up meditation</a:t>
            </a:r>
          </a:p>
          <a:p>
            <a:r>
              <a:rPr lang="en-US" sz="2400" cap="none" dirty="0"/>
              <a:t>Watch 10 minute TED talk about mindfulness and stress reduction</a:t>
            </a:r>
          </a:p>
          <a:p>
            <a:r>
              <a:rPr lang="en-US" sz="2400" cap="none" dirty="0"/>
              <a:t>Using meditations to reduce stress and anxiety</a:t>
            </a:r>
          </a:p>
          <a:p>
            <a:r>
              <a:rPr lang="en-US" sz="2400" cap="none" dirty="0"/>
              <a:t>Discuss Loving-Kindness meditation</a:t>
            </a:r>
          </a:p>
          <a:p>
            <a:r>
              <a:rPr lang="en-US" sz="2400" cap="none" dirty="0"/>
              <a:t>Learn about interpersonal mindfulness</a:t>
            </a:r>
          </a:p>
          <a:p>
            <a:r>
              <a:rPr lang="en-US" sz="2400" cap="none" dirty="0"/>
              <a:t>Bringing it all together – your path to wellness</a:t>
            </a:r>
          </a:p>
          <a:p>
            <a:r>
              <a:rPr lang="en-US" sz="2400" cap="none" dirty="0"/>
              <a:t>Resources to further your study</a:t>
            </a:r>
          </a:p>
          <a:p>
            <a:r>
              <a:rPr lang="en-US" sz="2400" cap="none" dirty="0"/>
              <a:t>Class Conclusion </a:t>
            </a:r>
            <a:endParaRPr lang="en-US" cap="none" dirty="0"/>
          </a:p>
        </p:txBody>
      </p:sp>
    </p:spTree>
    <p:extLst>
      <p:ext uri="{BB962C8B-B14F-4D97-AF65-F5344CB8AC3E}">
        <p14:creationId xmlns:p14="http://schemas.microsoft.com/office/powerpoint/2010/main" val="366270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activity</a:t>
            </a:r>
          </a:p>
        </p:txBody>
      </p:sp>
      <p:pic>
        <p:nvPicPr>
          <p:cNvPr id="4" name="zoCfRlKg3nM">
            <a:hlinkClick r:id="" action="ppaction://media"/>
          </p:cNvPr>
          <p:cNvPicPr>
            <a:picLocks noRot="1" noChangeAspect="1"/>
          </p:cNvPicPr>
          <p:nvPr>
            <a:videoFile r:link="rId1"/>
          </p:nvPr>
        </p:nvPicPr>
        <p:blipFill>
          <a:blip r:embed="rId4"/>
          <a:stretch>
            <a:fillRect/>
          </a:stretch>
        </p:blipFill>
        <p:spPr>
          <a:xfrm>
            <a:off x="3265864" y="1978843"/>
            <a:ext cx="5660272" cy="4245204"/>
          </a:xfrm>
          <a:prstGeom prst="rect">
            <a:avLst/>
          </a:prstGeom>
        </p:spPr>
      </p:pic>
    </p:spTree>
    <p:extLst>
      <p:ext uri="{BB962C8B-B14F-4D97-AF65-F5344CB8AC3E}">
        <p14:creationId xmlns:p14="http://schemas.microsoft.com/office/powerpoint/2010/main" val="2128167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journal&lt;/strong&gt; writing on the train | Flickr - Photo Sharing!"/>
          <p:cNvPicPr>
            <a:picLocks noChangeAspect="1"/>
          </p:cNvPicPr>
          <p:nvPr/>
        </p:nvPicPr>
        <p:blipFill rotWithShape="1">
          <a:blip r:embed="rId3"/>
          <a:srcRect b="15730"/>
          <a:stretch/>
        </p:blipFill>
        <p:spPr>
          <a:xfrm>
            <a:off x="20" y="10"/>
            <a:ext cx="12191980" cy="6857990"/>
          </a:xfrm>
          <a:prstGeom prst="rect">
            <a:avLst/>
          </a:prstGeom>
        </p:spPr>
      </p:pic>
      <p:pic>
        <p:nvPicPr>
          <p:cNvPr id="6" name="Picture 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7482" y="950976"/>
            <a:ext cx="9499092" cy="1263718"/>
          </a:xfrm>
        </p:spPr>
        <p:txBody>
          <a:bodyPr>
            <a:normAutofit/>
          </a:bodyPr>
          <a:lstStyle/>
          <a:p>
            <a:r>
              <a:rPr lang="en-US">
                <a:solidFill>
                  <a:srgbClr val="FFFFFF"/>
                </a:solidFill>
              </a:rPr>
              <a:t>Journal Activity</a:t>
            </a:r>
          </a:p>
        </p:txBody>
      </p:sp>
      <p:sp>
        <p:nvSpPr>
          <p:cNvPr id="3" name="Content Placeholder 2"/>
          <p:cNvSpPr>
            <a:spLocks noGrp="1"/>
          </p:cNvSpPr>
          <p:nvPr>
            <p:ph sz="quarter" idx="13"/>
          </p:nvPr>
        </p:nvSpPr>
        <p:spPr>
          <a:xfrm>
            <a:off x="1383682" y="2367093"/>
            <a:ext cx="9346692" cy="3090732"/>
          </a:xfrm>
        </p:spPr>
        <p:txBody>
          <a:bodyPr>
            <a:normAutofit/>
          </a:bodyPr>
          <a:lstStyle/>
          <a:p>
            <a:r>
              <a:rPr lang="en-US" sz="2800" cap="none" dirty="0">
                <a:solidFill>
                  <a:srgbClr val="FFFFFF"/>
                </a:solidFill>
              </a:rPr>
              <a:t>Spend out 5 minutes writing in your notebook or journal how you are feeling mentally, emotionally, and physically.</a:t>
            </a:r>
          </a:p>
          <a:p>
            <a:r>
              <a:rPr lang="en-US" sz="2800" cap="none" dirty="0">
                <a:solidFill>
                  <a:srgbClr val="FFFFFF"/>
                </a:solidFill>
              </a:rPr>
              <a:t>What effect did this mindfulness meditation have on you?</a:t>
            </a:r>
          </a:p>
          <a:p>
            <a:r>
              <a:rPr lang="en-US" sz="2800" cap="none" dirty="0">
                <a:solidFill>
                  <a:srgbClr val="FFFFFF"/>
                </a:solidFill>
              </a:rPr>
              <a:t>What did you learn?</a:t>
            </a:r>
          </a:p>
          <a:p>
            <a:pPr marL="0" indent="0">
              <a:buNone/>
            </a:pPr>
            <a:endParaRPr lang="en-US" dirty="0">
              <a:solidFill>
                <a:srgbClr val="FFFFFF"/>
              </a:solidFill>
            </a:endParaRPr>
          </a:p>
        </p:txBody>
      </p:sp>
    </p:spTree>
    <p:extLst>
      <p:ext uri="{BB962C8B-B14F-4D97-AF65-F5344CB8AC3E}">
        <p14:creationId xmlns:p14="http://schemas.microsoft.com/office/powerpoint/2010/main" val="13331555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Andy </a:t>
            </a:r>
            <a:r>
              <a:rPr lang="en-US" dirty="0" err="1"/>
              <a:t>Puddicombe</a:t>
            </a:r>
            <a:r>
              <a:rPr lang="en-US" dirty="0"/>
              <a:t>: All it takes is 10 mindful minutes</a:t>
            </a:r>
            <a:br>
              <a:rPr lang="en-US" dirty="0"/>
            </a:br>
            <a:endParaRPr lang="en-US" dirty="0"/>
          </a:p>
        </p:txBody>
      </p:sp>
      <p:sp>
        <p:nvSpPr>
          <p:cNvPr id="3" name="Content Placeholder 2"/>
          <p:cNvSpPr>
            <a:spLocks noGrp="1"/>
          </p:cNvSpPr>
          <p:nvPr>
            <p:ph sz="quarter" idx="13"/>
          </p:nvPr>
        </p:nvSpPr>
        <p:spPr/>
        <p:txBody>
          <a:bodyPr/>
          <a:lstStyle/>
          <a:p>
            <a:pPr marL="0" indent="0">
              <a:buNone/>
            </a:pPr>
            <a:endParaRPr lang="en-US" dirty="0"/>
          </a:p>
          <a:p>
            <a:pPr marL="0" indent="0">
              <a:buNone/>
            </a:pPr>
            <a:endParaRPr lang="en-US" dirty="0"/>
          </a:p>
          <a:p>
            <a:pPr marL="0" indent="0">
              <a:buNone/>
            </a:pPr>
            <a:r>
              <a:rPr lang="en-US" dirty="0">
                <a:hlinkClick r:id="rId3"/>
              </a:rPr>
              <a:t>https://www.ted.com/talks/andy_puddicombe_all_it_takes_is_10_mindful_minutes#t-543536</a:t>
            </a:r>
            <a:r>
              <a:rPr lang="en-US" dirty="0"/>
              <a:t> </a:t>
            </a:r>
            <a:endParaRPr lang="en-US" dirty="0"/>
          </a:p>
        </p:txBody>
      </p:sp>
    </p:spTree>
    <p:extLst>
      <p:ext uri="{BB962C8B-B14F-4D97-AF65-F5344CB8AC3E}">
        <p14:creationId xmlns:p14="http://schemas.microsoft.com/office/powerpoint/2010/main" val="32669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78308"/>
          </a:xfrm>
        </p:spPr>
        <p:txBody>
          <a:bodyPr/>
          <a:lstStyle/>
          <a:p>
            <a:r>
              <a:rPr lang="en-US" dirty="0"/>
              <a:t>Meditations for stress and anxiety</a:t>
            </a:r>
          </a:p>
        </p:txBody>
      </p:sp>
      <p:sp>
        <p:nvSpPr>
          <p:cNvPr id="3" name="Content Placeholder 2"/>
          <p:cNvSpPr>
            <a:spLocks noGrp="1"/>
          </p:cNvSpPr>
          <p:nvPr>
            <p:ph sz="quarter" idx="13"/>
          </p:nvPr>
        </p:nvSpPr>
        <p:spPr>
          <a:xfrm>
            <a:off x="913774" y="1828800"/>
            <a:ext cx="10363826" cy="4534293"/>
          </a:xfrm>
        </p:spPr>
        <p:txBody>
          <a:bodyPr>
            <a:normAutofit fontScale="92500" lnSpcReduction="20000"/>
          </a:bodyPr>
          <a:lstStyle/>
          <a:p>
            <a:pPr marL="0" indent="0">
              <a:buNone/>
            </a:pPr>
            <a:r>
              <a:rPr lang="en-US" cap="none" dirty="0"/>
              <a:t>Mindful Self-Inquiry</a:t>
            </a:r>
          </a:p>
          <a:p>
            <a:pPr lvl="1"/>
            <a:r>
              <a:rPr lang="en-US" sz="2400" cap="none" dirty="0"/>
              <a:t>Mindful self-inquiry allows one to fully investigate the nature of their own mind and being. During this inquiry, we look at our emotions, thoughts, and physical sensations that are contributing and even causing stress and anxiety. This is an exercise in self-reflection, a time to stop and explore the fears that lie beneath the surface of awareness. </a:t>
            </a:r>
          </a:p>
          <a:p>
            <a:pPr lvl="1"/>
            <a:r>
              <a:rPr lang="en-US" sz="2400" cap="none" dirty="0"/>
              <a:t>In this meditation practice, bring you attention to any stressed or anxious feeling in the body and mind and allow them to exist as they are. Kindly acknowledge these feelings. Don’t analyze them or judge them. Don’t even encourage them. Just feel them and be aware of them. You will find that these feeling will begin to dissipate. This exercise allows you to face your fears, stressors, and anxieties rather than run from them. Allow them to BE and then let them go.</a:t>
            </a:r>
          </a:p>
        </p:txBody>
      </p:sp>
    </p:spTree>
    <p:extLst>
      <p:ext uri="{BB962C8B-B14F-4D97-AF65-F5344CB8AC3E}">
        <p14:creationId xmlns:p14="http://schemas.microsoft.com/office/powerpoint/2010/main" val="218693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a:t>
            </a:r>
          </a:p>
        </p:txBody>
      </p:sp>
      <p:sp>
        <p:nvSpPr>
          <p:cNvPr id="3" name="Content Placeholder 2"/>
          <p:cNvSpPr>
            <a:spLocks noGrp="1"/>
          </p:cNvSpPr>
          <p:nvPr>
            <p:ph sz="quarter" idx="13"/>
          </p:nvPr>
        </p:nvSpPr>
        <p:spPr/>
        <p:txBody>
          <a:bodyPr>
            <a:normAutofit/>
          </a:bodyPr>
          <a:lstStyle/>
          <a:p>
            <a:r>
              <a:rPr lang="en-US" sz="3600" cap="none" dirty="0"/>
              <a:t>R – Recognize when a strong emotion is present</a:t>
            </a:r>
          </a:p>
          <a:p>
            <a:r>
              <a:rPr lang="en-US" sz="3600" cap="none" dirty="0"/>
              <a:t>A – Allow that the feeling is there</a:t>
            </a:r>
          </a:p>
          <a:p>
            <a:r>
              <a:rPr lang="en-US" sz="3600" cap="none" dirty="0"/>
              <a:t>I – Investigate your body, thoughts, and emotions</a:t>
            </a:r>
          </a:p>
          <a:p>
            <a:r>
              <a:rPr lang="en-US" sz="3600" cap="none" dirty="0"/>
              <a:t>N – Non-identify with whatever is there</a:t>
            </a:r>
          </a:p>
        </p:txBody>
      </p:sp>
    </p:spTree>
    <p:extLst>
      <p:ext uri="{BB962C8B-B14F-4D97-AF65-F5344CB8AC3E}">
        <p14:creationId xmlns:p14="http://schemas.microsoft.com/office/powerpoint/2010/main" val="208148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osya:&lt;strong&gt;Love&lt;/strong&gt; heart.jpg - Vikipedi"/>
          <p:cNvPicPr>
            <a:picLocks noChangeAspect="1"/>
          </p:cNvPicPr>
          <p:nvPr/>
        </p:nvPicPr>
        <p:blipFill rotWithShape="1">
          <a:blip r:embed="rId4"/>
          <a:srcRect l="24693" r="16842"/>
          <a:stretch/>
        </p:blipFill>
        <p:spPr>
          <a:xfrm>
            <a:off x="20" y="10"/>
            <a:ext cx="4070535" cy="6857990"/>
          </a:xfrm>
          <a:prstGeom prst="rect">
            <a:avLst/>
          </a:prstGeom>
        </p:spPr>
      </p:pic>
      <p:pic>
        <p:nvPicPr>
          <p:cNvPr id="16"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7"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65050" y="618517"/>
            <a:ext cx="6672886" cy="1596177"/>
          </a:xfrm>
        </p:spPr>
        <p:txBody>
          <a:bodyPr>
            <a:normAutofit/>
          </a:bodyPr>
          <a:lstStyle/>
          <a:p>
            <a:r>
              <a:rPr lang="en-US" dirty="0"/>
              <a:t>Loving-kindness</a:t>
            </a:r>
          </a:p>
        </p:txBody>
      </p:sp>
      <p:sp>
        <p:nvSpPr>
          <p:cNvPr id="3" name="Content Placeholder 2"/>
          <p:cNvSpPr>
            <a:spLocks noGrp="1"/>
          </p:cNvSpPr>
          <p:nvPr>
            <p:ph sz="quarter" idx="13"/>
          </p:nvPr>
        </p:nvSpPr>
        <p:spPr>
          <a:xfrm>
            <a:off x="4465048" y="1715678"/>
            <a:ext cx="6672887" cy="4075521"/>
          </a:xfrm>
        </p:spPr>
        <p:txBody>
          <a:bodyPr>
            <a:normAutofit lnSpcReduction="10000"/>
          </a:bodyPr>
          <a:lstStyle/>
          <a:p>
            <a:r>
              <a:rPr lang="en-US" sz="2400" cap="none" dirty="0"/>
              <a:t>The elixir for the fearful and overwhelmed heart.</a:t>
            </a:r>
          </a:p>
          <a:p>
            <a:r>
              <a:rPr lang="en-US" sz="2400" cap="none" dirty="0"/>
              <a:t>Loving-kindness will help you experience a deeper appreciation for love and compassion, both for yourself and for others. </a:t>
            </a:r>
          </a:p>
          <a:p>
            <a:r>
              <a:rPr lang="en-US" sz="2400" cap="none" dirty="0"/>
              <a:t>It dissolves the ego, greed, jealousy, and hatred.</a:t>
            </a:r>
          </a:p>
          <a:p>
            <a:r>
              <a:rPr lang="en-US" sz="2400" cap="none" dirty="0"/>
              <a:t>Loving-kindness = benevolent goodwill or altruistic love.</a:t>
            </a:r>
          </a:p>
          <a:p>
            <a:r>
              <a:rPr lang="en-US" sz="2400" cap="none" dirty="0"/>
              <a:t>It shines on everyone like the sun, moon, and stars</a:t>
            </a:r>
          </a:p>
        </p:txBody>
      </p:sp>
    </p:spTree>
    <p:extLst>
      <p:ext uri="{BB962C8B-B14F-4D97-AF65-F5344CB8AC3E}">
        <p14:creationId xmlns:p14="http://schemas.microsoft.com/office/powerpoint/2010/main" val="11509630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300</TotalTime>
  <Words>1950</Words>
  <Application>Microsoft Office PowerPoint</Application>
  <PresentationFormat>Widescreen</PresentationFormat>
  <Paragraphs>126</Paragraphs>
  <Slides>15</Slides>
  <Notes>14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Tw Cen MT</vt:lpstr>
      <vt:lpstr>Droplet</vt:lpstr>
      <vt:lpstr>Mindfulness-based stress reduction</vt:lpstr>
      <vt:lpstr>Welcome to class</vt:lpstr>
      <vt:lpstr>Week 3 Class overview</vt:lpstr>
      <vt:lpstr>Warm up activity</vt:lpstr>
      <vt:lpstr>Journal Activity</vt:lpstr>
      <vt:lpstr>Andy Puddicombe: All it takes is 10 mindful minutes </vt:lpstr>
      <vt:lpstr>Meditations for stress and anxiety</vt:lpstr>
      <vt:lpstr>rain</vt:lpstr>
      <vt:lpstr>Loving-kindness</vt:lpstr>
      <vt:lpstr>Loving-kindness meditation</vt:lpstr>
      <vt:lpstr>Journal Activity</vt:lpstr>
      <vt:lpstr>Interpersonal mindfulness</vt:lpstr>
      <vt:lpstr>Resources</vt:lpstr>
      <vt:lpstr>Course 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KARREN</dc:creator>
  <cp:lastModifiedBy>TYLER KARREN</cp:lastModifiedBy>
  <cp:revision>43</cp:revision>
  <dcterms:created xsi:type="dcterms:W3CDTF">2017-02-04T19:21:10Z</dcterms:created>
  <dcterms:modified xsi:type="dcterms:W3CDTF">2017-02-05T00:21:23Z</dcterms:modified>
</cp:coreProperties>
</file>